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2860000" cy="26517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352">
          <p15:clr>
            <a:srgbClr val="A4A3A4"/>
          </p15:clr>
        </p15:guide>
        <p15:guide id="2" pos="7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394" y="678"/>
      </p:cViewPr>
      <p:guideLst>
        <p:guide orient="horz" pos="8352"/>
        <p:guide pos="7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EB6D9-D92E-4720-B907-EF43BB1ED678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51038" y="685800"/>
            <a:ext cx="2955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AF8CC-F1DD-410C-A540-814CC776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AF8CC-F1DD-410C-A540-814CC7760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9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8237645"/>
            <a:ext cx="19431000" cy="568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5026640"/>
            <a:ext cx="16002000" cy="6776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7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433750" y="4106547"/>
            <a:ext cx="12858750" cy="874835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0" y="4106547"/>
            <a:ext cx="38195250" cy="874835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0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2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783" y="17040015"/>
            <a:ext cx="19431000" cy="5266690"/>
          </a:xfrm>
        </p:spPr>
        <p:txBody>
          <a:bodyPr anchor="t"/>
          <a:lstStyle>
            <a:lvl1pPr algn="l">
              <a:defRPr sz="1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783" y="11239292"/>
            <a:ext cx="19431000" cy="5800723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0" y="23927225"/>
            <a:ext cx="25527000" cy="67662850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65500" y="23927225"/>
            <a:ext cx="25527000" cy="67662850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9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1934"/>
            <a:ext cx="20574000" cy="441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935770"/>
            <a:ext cx="10100470" cy="2473746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8409516"/>
            <a:ext cx="10100470" cy="15278314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12564" y="5935770"/>
            <a:ext cx="10104438" cy="2473746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12564" y="8409516"/>
            <a:ext cx="10104438" cy="15278314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055793"/>
            <a:ext cx="7520783" cy="4493260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25" y="1055795"/>
            <a:ext cx="12779375" cy="22632037"/>
          </a:xfrm>
        </p:spPr>
        <p:txBody>
          <a:bodyPr/>
          <a:lstStyle>
            <a:lvl1pPr>
              <a:defRPr sz="9900"/>
            </a:lvl1pPr>
            <a:lvl2pPr>
              <a:defRPr sz="86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5549055"/>
            <a:ext cx="7520783" cy="18138777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20" y="18562320"/>
            <a:ext cx="13716000" cy="2191387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720" y="2369397"/>
            <a:ext cx="13716000" cy="15910560"/>
          </a:xfrm>
        </p:spPr>
        <p:txBody>
          <a:bodyPr/>
          <a:lstStyle>
            <a:lvl1pPr marL="0" indent="0">
              <a:buNone/>
              <a:defRPr sz="9900"/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20" y="20753707"/>
            <a:ext cx="13716000" cy="3112133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061934"/>
            <a:ext cx="20574000" cy="4419600"/>
          </a:xfrm>
          <a:prstGeom prst="rect">
            <a:avLst/>
          </a:prstGeom>
        </p:spPr>
        <p:txBody>
          <a:bodyPr vert="horz" lIns="282156" tIns="141078" rIns="282156" bIns="1410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187442"/>
            <a:ext cx="20574000" cy="17500390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24577888"/>
            <a:ext cx="5334000" cy="1411817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31449-DD4F-47EE-945C-FED0D8DEE58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10500" y="24577888"/>
            <a:ext cx="7239000" cy="1411817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83000" y="24577888"/>
            <a:ext cx="5334000" cy="1411817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A4A9-F7FD-4F76-9259-C26FE60B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7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21564" rtl="0" eaLnBrk="1" latinLnBrk="0" hangingPunct="1">
        <a:spcBef>
          <a:spcPct val="0"/>
        </a:spcBef>
        <a:buNone/>
        <a:defRPr sz="1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8087" indent="-1058087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881739" algn="l" defTabSz="2821564" rtl="0" eaLnBrk="1" latinLnBrk="0" hangingPunct="1">
        <a:spcBef>
          <a:spcPct val="20000"/>
        </a:spcBef>
        <a:buFont typeface="Arial" panose="020B0604020202020204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03032" y="4953000"/>
            <a:ext cx="13618368" cy="29337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800" b="1">
                <a:solidFill>
                  <a:schemeClr val="tx1"/>
                </a:solidFill>
                <a:cs typeface="B Nazanin" panose="00000400000000000000" pitchFamily="2" charset="-78"/>
              </a:rPr>
              <a:t>عنوان ......</a:t>
            </a:r>
          </a:p>
          <a:p>
            <a:pPr algn="ctr" rt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نويسنده اوّل</a:t>
            </a:r>
            <a:r>
              <a:rPr lang="en-GB" sz="2800" b="1" baseline="30000" dirty="0">
                <a:solidFill>
                  <a:schemeClr val="tx1"/>
                </a:solidFill>
                <a:cs typeface="B Nazanin" panose="00000400000000000000" pitchFamily="2" charset="-78"/>
              </a:rPr>
              <a:t>,</a:t>
            </a:r>
            <a:r>
              <a:rPr lang="en-GB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b="1" baseline="30000" dirty="0">
                <a:solidFill>
                  <a:schemeClr val="tx1"/>
                </a:solidFill>
                <a:cs typeface="B Nazanin" panose="00000400000000000000" pitchFamily="2" charset="-78"/>
              </a:rPr>
              <a:t>1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، نويسنده دوّم</a:t>
            </a:r>
            <a:r>
              <a:rPr lang="fa-IR" sz="2800" b="1" baseline="30000" dirty="0">
                <a:solidFill>
                  <a:schemeClr val="tx1"/>
                </a:solidFill>
                <a:cs typeface="B Nazanin" panose="00000400000000000000" pitchFamily="2" charset="-78"/>
              </a:rPr>
              <a:t>2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،.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,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فونت: 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2800" b="1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، اندازه فونت  32ضخیم)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ctr" rt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1-عنوان و  آدرس نويسنده اوّل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(فونت: 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2800" b="1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، اندازه فونت 28و ضخیم)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Email: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2- عنوان و  آدرس نويسنده دوّم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(فونت: 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2800" b="1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، اندازه فونت 28و ضخیم)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Email: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 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8109034"/>
            <a:ext cx="183642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fa-IR" sz="4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چکیده "خلاصه جامعی از چهار پاراگراف پیشینه، روش تحقیق، یافته ها و نتیجه گیری با افعال«</a:t>
            </a:r>
          </a:p>
          <a:p>
            <a:pPr algn="just" rtl="1"/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فونت  </a:t>
            </a:r>
          </a:p>
          <a:p>
            <a:pPr algn="just" rtl="1"/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اندازه فونت 40 </a:t>
            </a:r>
          </a:p>
          <a:p>
            <a:pPr algn="just" rtl="1"/>
            <a:endParaRPr lang="fa-IR" sz="4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ar-IQ" sz="4000" dirty="0">
                <a:solidFill>
                  <a:schemeClr val="tx1"/>
                </a:solidFill>
                <a:cs typeface="B Nazanin" panose="00000400000000000000" pitchFamily="2" charset="-78"/>
              </a:rPr>
              <a:t>كليد واژه‌ها: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.......</a:t>
            </a:r>
            <a:endParaRPr lang="ar-IQ" sz="4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253515" y="11995234"/>
            <a:ext cx="8703072" cy="66294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4000" dirty="0">
                <a:solidFill>
                  <a:schemeClr val="tx1"/>
                </a:solidFill>
                <a:cs typeface="B Lotus" panose="00000400000000000000" pitchFamily="2" charset="-78"/>
              </a:rPr>
              <a:t>مقدمه "مختصری مستند از کلیات تحقیق که شامل معرفی موضوع، اهمیت مقاله ، افعال آینده و ادبیات تحقیق " </a:t>
            </a:r>
          </a:p>
          <a:p>
            <a:pPr algn="just" rtl="1"/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اندازه فونت  40  </a:t>
            </a:r>
          </a:p>
          <a:p>
            <a:pPr algn="just" rtl="1"/>
            <a:endParaRPr lang="ar-IQ" sz="4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253515" y="18929434"/>
            <a:ext cx="8777685" cy="66294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fa-IR" sz="40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just" rtl="1"/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مواد و روش </a:t>
            </a:r>
          </a:p>
          <a:p>
            <a:pPr algn="just" rtl="1"/>
            <a:r>
              <a:rPr lang="ar-IQ" sz="4000" dirty="0">
                <a:solidFill>
                  <a:schemeClr val="tx1"/>
                </a:solidFill>
                <a:cs typeface="B Lotus" panose="00000400000000000000" pitchFamily="2" charset="-78"/>
              </a:rPr>
              <a:t>روش شناسی علمی تحقیق: ابزار و مقیاس اندازه گیری، روش جمع آوری دادهها و شواهد علمی </a:t>
            </a:r>
            <a:endParaRPr lang="fa-IR" sz="40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just" rtl="1"/>
            <a:r>
              <a:rPr lang="ar-IQ" sz="4000" dirty="0">
                <a:solidFill>
                  <a:schemeClr val="tx1"/>
                </a:solidFill>
                <a:cs typeface="B Lotus" panose="00000400000000000000" pitchFamily="2" charset="-78"/>
              </a:rPr>
              <a:t>پرسش نامه، مصاحبه یا سایر آزمون ها -متغییر ها -شیوه تحلیل الگو ها و فرضیات </a:t>
            </a:r>
            <a:endParaRPr lang="fa-IR" sz="40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just" rtl="1"/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اندازه فونت  40 </a:t>
            </a:r>
          </a:p>
          <a:p>
            <a:pPr algn="just" rtl="1"/>
            <a:endParaRPr lang="fa-IR" sz="40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just" rtl="1"/>
            <a:endParaRPr lang="fa-IR" sz="40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just" rtl="1"/>
            <a:endParaRPr lang="ar-IQ" sz="4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90800" y="18929434"/>
            <a:ext cx="9116616" cy="66294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IQ" sz="4000" dirty="0">
                <a:solidFill>
                  <a:schemeClr val="tx1"/>
                </a:solidFill>
                <a:cs typeface="B Lotus" panose="00000400000000000000" pitchFamily="2" charset="-78"/>
              </a:rPr>
              <a:t>منابع و ماخذ</a:t>
            </a:r>
            <a:endParaRPr lang="fa-IR" sz="40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just" rtl="1"/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اندازه فونت  40 </a:t>
            </a:r>
          </a:p>
          <a:p>
            <a:pPr algn="just" rtl="1"/>
            <a:endParaRPr lang="fa-IR" sz="4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90800" y="11995234"/>
            <a:ext cx="9116616" cy="6629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4000" dirty="0">
                <a:solidFill>
                  <a:schemeClr val="tx1"/>
                </a:solidFill>
                <a:cs typeface="B Lotus" panose="00000400000000000000" pitchFamily="2" charset="-78"/>
              </a:rPr>
              <a:t>یافته ها - </a:t>
            </a:r>
            <a:r>
              <a:rPr lang="ar-IQ" sz="4000" dirty="0">
                <a:solidFill>
                  <a:schemeClr val="tx1"/>
                </a:solidFill>
                <a:cs typeface="B Lotus" panose="00000400000000000000" pitchFamily="2" charset="-78"/>
              </a:rPr>
              <a:t>بحث و نتیجه گیری :</a:t>
            </a:r>
            <a:endParaRPr lang="fa-IR" sz="40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just" rtl="1"/>
            <a:r>
              <a:rPr lang="fa-IR" sz="4000" dirty="0">
                <a:solidFill>
                  <a:schemeClr val="tx1"/>
                </a:solidFill>
                <a:cs typeface="B Lotus" panose="00000400000000000000" pitchFamily="2" charset="-78"/>
              </a:rPr>
              <a:t>5. یافته های تحقیق (بیان یافته ها، نوآوری یا نواندیشی مقاله)( روشها و آزمون های آماری جهت بررسی نتایج و تحلیل کیفی دادهها) </a:t>
            </a:r>
            <a:r>
              <a:rPr lang="ar-IQ" sz="4000">
                <a:solidFill>
                  <a:schemeClr val="tx1"/>
                </a:solidFill>
                <a:cs typeface="B Lotus" panose="00000400000000000000" pitchFamily="2" charset="-78"/>
              </a:rPr>
              <a:t>مقایسه </a:t>
            </a:r>
            <a:r>
              <a:rPr lang="ar-IQ" sz="4000" dirty="0">
                <a:solidFill>
                  <a:schemeClr val="tx1"/>
                </a:solidFill>
                <a:cs typeface="B Lotus" panose="00000400000000000000" pitchFamily="2" charset="-78"/>
              </a:rPr>
              <a:t>نوآوری حاضر با نوآوری مقالات معتبر پیشینه،منحصر به فرد بودن یافته های تحقیق،ارائه پیشنهادات عملی برای حل مسئلهای در دنیای واقعی جهت گسترش و تولید دانش وارزش کابردی حاصل از یافته های تحقیق</a:t>
            </a:r>
            <a:endParaRPr lang="fa-IR" sz="40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just" rtl="1"/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اندازه فونت  40 </a:t>
            </a:r>
          </a:p>
          <a:p>
            <a:pPr algn="just" rtl="1"/>
            <a:r>
              <a:rPr lang="ar-IQ" sz="4000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endParaRPr lang="en-US" sz="4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8650" y="11385634"/>
            <a:ext cx="971550" cy="6705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488400" y="18700834"/>
            <a:ext cx="971550" cy="6705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" y="18777034"/>
            <a:ext cx="971550" cy="6705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488400" y="11385634"/>
            <a:ext cx="971550" cy="6705600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066461" y="18834184"/>
            <a:ext cx="158273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21034751" y="21699692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>
                <a:cs typeface="B Lotus" panose="00000400000000000000" pitchFamily="2" charset="-78"/>
              </a:rPr>
              <a:t>متن اصلی </a:t>
            </a:r>
            <a:endParaRPr lang="en-US" sz="4000" dirty="0">
              <a:cs typeface="B Lotus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05560" y="14384490"/>
            <a:ext cx="1973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>
                <a:cs typeface="B Lotus" panose="00000400000000000000" pitchFamily="2" charset="-78"/>
              </a:rPr>
              <a:t>نتبجه گیری</a:t>
            </a:r>
            <a:endParaRPr lang="en-US" sz="4000" dirty="0">
              <a:cs typeface="B Lotus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21423478" y="14229670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>
                <a:cs typeface="B Lotus" panose="00000400000000000000" pitchFamily="2" charset="-78"/>
              </a:rPr>
              <a:t>مقدمه</a:t>
            </a:r>
            <a:endParaRPr lang="en-US" sz="4000" dirty="0">
              <a:cs typeface="B Lotus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21583" y="21806990"/>
            <a:ext cx="1042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>
                <a:cs typeface="B Lotus" panose="00000400000000000000" pitchFamily="2" charset="-78"/>
              </a:rPr>
              <a:t>منابع </a:t>
            </a:r>
            <a:endParaRPr lang="en-US" sz="4000" dirty="0">
              <a:cs typeface="B Lotus" panose="00000400000000000000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121988" y="6547262"/>
            <a:ext cx="2839253" cy="10477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solidFill>
                  <a:schemeClr val="tx1"/>
                </a:solidFill>
                <a:cs typeface="B Lotus" panose="00000400000000000000" pitchFamily="2" charset="-78"/>
              </a:rPr>
              <a:t>چکیده </a:t>
            </a:r>
            <a:endParaRPr lang="en-US" sz="4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 rot="5400000">
            <a:off x="2644817" y="5547137"/>
            <a:ext cx="749216" cy="30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1993986" y="5978895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b="1" dirty="0">
                <a:cs typeface="B Lotus" panose="00000400000000000000" pitchFamily="2" charset="-78"/>
              </a:rPr>
              <a:t>شماره مقاله </a:t>
            </a:r>
            <a:endParaRPr lang="en-US" sz="4000" b="1" dirty="0">
              <a:cs typeface="B Lotus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2861588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17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251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martpc</dc:creator>
  <cp:lastModifiedBy>fatemeh eyvazi</cp:lastModifiedBy>
  <cp:revision>23</cp:revision>
  <dcterms:created xsi:type="dcterms:W3CDTF">2016-12-29T15:47:39Z</dcterms:created>
  <dcterms:modified xsi:type="dcterms:W3CDTF">2025-06-10T08:09:55Z</dcterms:modified>
</cp:coreProperties>
</file>